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4"/>
  </p:notesMasterIdLst>
  <p:sldIdLst>
    <p:sldId id="735" r:id="rId2"/>
    <p:sldId id="645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A49D"/>
    <a:srgbClr val="D2A8D2"/>
    <a:srgbClr val="2F2DF4"/>
    <a:srgbClr val="7A5B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6"/>
    <p:restoredTop sz="87483"/>
  </p:normalViewPr>
  <p:slideViewPr>
    <p:cSldViewPr snapToGrid="0" snapToObjects="1">
      <p:cViewPr varScale="1">
        <p:scale>
          <a:sx n="100" d="100"/>
          <a:sy n="100" d="100"/>
        </p:scale>
        <p:origin x="2112" y="72"/>
      </p:cViewPr>
      <p:guideLst/>
    </p:cSldViewPr>
  </p:slideViewPr>
  <p:notesTextViewPr>
    <p:cViewPr>
      <p:scale>
        <a:sx n="220" d="100"/>
        <a:sy n="2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0A2976-913E-DF48-8D1B-16D13DC012F6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6C23F6-5DD3-5440-8738-A248C769B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567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6C23F6-5DD3-5440-8738-A248C769B0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06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6C23F6-5DD3-5440-8738-A248C769B0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01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65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726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114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12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5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00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54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04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04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4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EED72-86E7-C248-8FFA-722B873114BE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23CA0-91D6-384A-B966-854A44D86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7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3" Type="http://schemas.openxmlformats.org/officeDocument/2006/relationships/image" Target="../media/image1.emf"/><Relationship Id="rId7" Type="http://schemas.openxmlformats.org/officeDocument/2006/relationships/image" Target="../media/image4.png"/><Relationship Id="rId12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11" Type="http://schemas.openxmlformats.org/officeDocument/2006/relationships/image" Target="../media/image7.png"/><Relationship Id="rId5" Type="http://schemas.microsoft.com/office/2007/relationships/hdphoto" Target="../media/hdphoto1.wdp"/><Relationship Id="rId10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6.png"/><Relationship Id="rId1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hyperlink" Target="https://azimuth.hubmapconsortium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3" name="Table 113">
            <a:extLst>
              <a:ext uri="{FF2B5EF4-FFF2-40B4-BE49-F238E27FC236}">
                <a16:creationId xmlns:a16="http://schemas.microsoft.com/office/drawing/2014/main" id="{CE3B690B-0F4D-6906-E0BF-C46A866FFE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448207"/>
              </p:ext>
            </p:extLst>
          </p:nvPr>
        </p:nvGraphicFramePr>
        <p:xfrm>
          <a:off x="291684" y="3591729"/>
          <a:ext cx="6529631" cy="3216488"/>
        </p:xfrm>
        <a:graphic>
          <a:graphicData uri="http://schemas.openxmlformats.org/drawingml/2006/table">
            <a:tbl>
              <a:tblPr firstRow="1" bandRow="1">
                <a:solidFill>
                  <a:srgbClr val="FFFFFF">
                    <a:alpha val="36078"/>
                  </a:srgbClr>
                </a:solidFill>
                <a:tableStyleId>{5940675A-B579-460E-94D1-54222C63F5DA}</a:tableStyleId>
              </a:tblPr>
              <a:tblGrid>
                <a:gridCol w="1909096">
                  <a:extLst>
                    <a:ext uri="{9D8B030D-6E8A-4147-A177-3AD203B41FA5}">
                      <a16:colId xmlns:a16="http://schemas.microsoft.com/office/drawing/2014/main" val="1824757928"/>
                    </a:ext>
                  </a:extLst>
                </a:gridCol>
                <a:gridCol w="2850163">
                  <a:extLst>
                    <a:ext uri="{9D8B030D-6E8A-4147-A177-3AD203B41FA5}">
                      <a16:colId xmlns:a16="http://schemas.microsoft.com/office/drawing/2014/main" val="1270199252"/>
                    </a:ext>
                  </a:extLst>
                </a:gridCol>
                <a:gridCol w="1770372">
                  <a:extLst>
                    <a:ext uri="{9D8B030D-6E8A-4147-A177-3AD203B41FA5}">
                      <a16:colId xmlns:a16="http://schemas.microsoft.com/office/drawing/2014/main" val="2088615568"/>
                    </a:ext>
                  </a:extLst>
                </a:gridCol>
              </a:tblGrid>
              <a:tr h="313561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9120758"/>
                  </a:ext>
                </a:extLst>
              </a:tr>
              <a:tr h="2902927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17457467"/>
                  </a:ext>
                </a:extLst>
              </a:tr>
            </a:tbl>
          </a:graphicData>
        </a:graphic>
      </p:graphicFrame>
      <p:graphicFrame>
        <p:nvGraphicFramePr>
          <p:cNvPr id="115" name="Table 115">
            <a:extLst>
              <a:ext uri="{FF2B5EF4-FFF2-40B4-BE49-F238E27FC236}">
                <a16:creationId xmlns:a16="http://schemas.microsoft.com/office/drawing/2014/main" id="{72C1C774-39F8-07D5-4D4B-F4800ED89C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366533"/>
              </p:ext>
            </p:extLst>
          </p:nvPr>
        </p:nvGraphicFramePr>
        <p:xfrm>
          <a:off x="315521" y="748635"/>
          <a:ext cx="6520634" cy="234388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20634">
                  <a:extLst>
                    <a:ext uri="{9D8B030D-6E8A-4147-A177-3AD203B41FA5}">
                      <a16:colId xmlns:a16="http://schemas.microsoft.com/office/drawing/2014/main" val="3684377029"/>
                    </a:ext>
                  </a:extLst>
                </a:gridCol>
              </a:tblGrid>
              <a:tr h="138793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4229530"/>
                  </a:ext>
                </a:extLst>
              </a:tr>
              <a:tr h="9559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9071424"/>
                  </a:ext>
                </a:extLst>
              </a:tr>
            </a:tbl>
          </a:graphicData>
        </a:graphic>
      </p:graphicFrame>
      <p:pic>
        <p:nvPicPr>
          <p:cNvPr id="182" name="Picture 181">
            <a:extLst>
              <a:ext uri="{FF2B5EF4-FFF2-40B4-BE49-F238E27FC236}">
                <a16:creationId xmlns:a16="http://schemas.microsoft.com/office/drawing/2014/main" id="{65CC7887-191F-8FD7-6F6E-316ADC3F6D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756" t="17137" r="16468" b="23716"/>
          <a:stretch/>
        </p:blipFill>
        <p:spPr>
          <a:xfrm rot="10226001">
            <a:off x="857963" y="4690680"/>
            <a:ext cx="850740" cy="774061"/>
          </a:xfrm>
          <a:prstGeom prst="rect">
            <a:avLst/>
          </a:prstGeom>
        </p:spPr>
      </p:pic>
      <p:pic>
        <p:nvPicPr>
          <p:cNvPr id="1041" name="Picture 14" descr="ChIP-Seq Analysis Simplified. ChIP-Seq Analysis in Hours | Basepair">
            <a:extLst>
              <a:ext uri="{FF2B5EF4-FFF2-40B4-BE49-F238E27FC236}">
                <a16:creationId xmlns:a16="http://schemas.microsoft.com/office/drawing/2014/main" id="{3D8A7C47-A3D7-E5A0-E9BD-F49F645106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811" t="57359" r="7189" b="34944"/>
          <a:stretch/>
        </p:blipFill>
        <p:spPr bwMode="auto">
          <a:xfrm>
            <a:off x="2961084" y="2220841"/>
            <a:ext cx="288808" cy="327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1" name="Picture 4">
            <a:extLst>
              <a:ext uri="{FF2B5EF4-FFF2-40B4-BE49-F238E27FC236}">
                <a16:creationId xmlns:a16="http://schemas.microsoft.com/office/drawing/2014/main" id="{D6A1B785-5CBF-0FB6-80EF-1AA77A916B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3" t="29681" r="62248" b="43461"/>
          <a:stretch/>
        </p:blipFill>
        <p:spPr bwMode="auto">
          <a:xfrm rot="19809434">
            <a:off x="601662" y="999869"/>
            <a:ext cx="981293" cy="96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4CE92321-723B-8C47-9630-12288C5C3A39}"/>
              </a:ext>
            </a:extLst>
          </p:cNvPr>
          <p:cNvCxnSpPr>
            <a:cxnSpLocks/>
          </p:cNvCxnSpPr>
          <p:nvPr/>
        </p:nvCxnSpPr>
        <p:spPr>
          <a:xfrm>
            <a:off x="6184595" y="4701797"/>
            <a:ext cx="135533" cy="656088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D8A5311B-07D3-864C-B037-78CE77FE0A2C}"/>
              </a:ext>
            </a:extLst>
          </p:cNvPr>
          <p:cNvCxnSpPr>
            <a:cxnSpLocks/>
          </p:cNvCxnSpPr>
          <p:nvPr/>
        </p:nvCxnSpPr>
        <p:spPr>
          <a:xfrm flipH="1">
            <a:off x="5531681" y="4716319"/>
            <a:ext cx="143140" cy="62954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C1318C6A-F2AE-714F-8AFF-BE38216857A5}"/>
              </a:ext>
            </a:extLst>
          </p:cNvPr>
          <p:cNvCxnSpPr>
            <a:cxnSpLocks/>
          </p:cNvCxnSpPr>
          <p:nvPr/>
        </p:nvCxnSpPr>
        <p:spPr>
          <a:xfrm>
            <a:off x="5767402" y="4702685"/>
            <a:ext cx="132646" cy="643180"/>
          </a:xfrm>
          <a:prstGeom prst="line">
            <a:avLst/>
          </a:prstGeom>
          <a:ln w="31750">
            <a:solidFill>
              <a:schemeClr val="tx1"/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Connector 248">
            <a:extLst>
              <a:ext uri="{FF2B5EF4-FFF2-40B4-BE49-F238E27FC236}">
                <a16:creationId xmlns:a16="http://schemas.microsoft.com/office/drawing/2014/main" id="{CCCC3063-5935-2544-823B-8017B025FCC2}"/>
              </a:ext>
            </a:extLst>
          </p:cNvPr>
          <p:cNvCxnSpPr>
            <a:cxnSpLocks/>
          </p:cNvCxnSpPr>
          <p:nvPr/>
        </p:nvCxnSpPr>
        <p:spPr>
          <a:xfrm flipH="1">
            <a:off x="5962996" y="4699045"/>
            <a:ext cx="108075" cy="661593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6FA439E-F5D2-D14B-8752-CAAE754FDC2B}"/>
              </a:ext>
            </a:extLst>
          </p:cNvPr>
          <p:cNvCxnSpPr>
            <a:cxnSpLocks/>
          </p:cNvCxnSpPr>
          <p:nvPr/>
        </p:nvCxnSpPr>
        <p:spPr>
          <a:xfrm flipH="1">
            <a:off x="6162725" y="5648829"/>
            <a:ext cx="157403" cy="67753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Connector 252">
            <a:extLst>
              <a:ext uri="{FF2B5EF4-FFF2-40B4-BE49-F238E27FC236}">
                <a16:creationId xmlns:a16="http://schemas.microsoft.com/office/drawing/2014/main" id="{0B89100A-9259-C742-B75D-AE85F4E54ECA}"/>
              </a:ext>
            </a:extLst>
          </p:cNvPr>
          <p:cNvCxnSpPr>
            <a:cxnSpLocks/>
          </p:cNvCxnSpPr>
          <p:nvPr/>
        </p:nvCxnSpPr>
        <p:spPr>
          <a:xfrm flipH="1">
            <a:off x="5793542" y="5632145"/>
            <a:ext cx="129783" cy="668613"/>
          </a:xfrm>
          <a:prstGeom prst="line">
            <a:avLst/>
          </a:prstGeom>
          <a:ln w="31750">
            <a:solidFill>
              <a:schemeClr val="tx1"/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Connector 255">
            <a:extLst>
              <a:ext uri="{FF2B5EF4-FFF2-40B4-BE49-F238E27FC236}">
                <a16:creationId xmlns:a16="http://schemas.microsoft.com/office/drawing/2014/main" id="{83D9245B-DC25-3E41-BF01-36A1C503B279}"/>
              </a:ext>
            </a:extLst>
          </p:cNvPr>
          <p:cNvCxnSpPr>
            <a:cxnSpLocks/>
          </p:cNvCxnSpPr>
          <p:nvPr/>
        </p:nvCxnSpPr>
        <p:spPr>
          <a:xfrm>
            <a:off x="5540211" y="5658447"/>
            <a:ext cx="185857" cy="630881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5FB29756-438A-7F23-C298-D92980263DCD}"/>
              </a:ext>
            </a:extLst>
          </p:cNvPr>
          <p:cNvSpPr txBox="1"/>
          <p:nvPr/>
        </p:nvSpPr>
        <p:spPr>
          <a:xfrm rot="16200000">
            <a:off x="-175799" y="1349908"/>
            <a:ext cx="13160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>
                <a:latin typeface="Helvetica" pitchFamily="2" charset="0"/>
              </a:defRPr>
            </a:lvl1pPr>
          </a:lstStyle>
          <a:p>
            <a:r>
              <a:rPr lang="en-US" sz="1200" b="0" dirty="0"/>
              <a:t>Post-exposure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C633AF9-CFE3-C517-25F3-D679999F755E}"/>
              </a:ext>
            </a:extLst>
          </p:cNvPr>
          <p:cNvSpPr txBox="1"/>
          <p:nvPr/>
        </p:nvSpPr>
        <p:spPr>
          <a:xfrm>
            <a:off x="1832934" y="2283177"/>
            <a:ext cx="1226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Helvetica" pitchFamily="2" charset="0"/>
              </a:rPr>
              <a:t>Inaccessible</a:t>
            </a:r>
          </a:p>
          <a:p>
            <a:pPr algn="ctr"/>
            <a:r>
              <a:rPr lang="en-US" sz="1200" dirty="0">
                <a:latin typeface="Helvetica" pitchFamily="2" charset="0"/>
              </a:rPr>
              <a:t>chromatin site  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2955F092-C034-A650-BB19-6B9462651C16}"/>
              </a:ext>
            </a:extLst>
          </p:cNvPr>
          <p:cNvSpPr txBox="1"/>
          <p:nvPr/>
        </p:nvSpPr>
        <p:spPr>
          <a:xfrm>
            <a:off x="5904480" y="1289212"/>
            <a:ext cx="968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>
                <a:latin typeface="Helvetica" pitchFamily="2" charset="0"/>
              </a:rPr>
              <a:t>Activated </a:t>
            </a:r>
          </a:p>
          <a:p>
            <a:pPr algn="r"/>
            <a:r>
              <a:rPr lang="en-US" sz="1200" dirty="0">
                <a:latin typeface="Helvetica" pitchFamily="2" charset="0"/>
              </a:rPr>
              <a:t>expression </a:t>
            </a: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41EA8A07-EE3F-39E2-FCC5-534B08D92B59}"/>
              </a:ext>
            </a:extLst>
          </p:cNvPr>
          <p:cNvSpPr txBox="1"/>
          <p:nvPr/>
        </p:nvSpPr>
        <p:spPr>
          <a:xfrm>
            <a:off x="3653287" y="758574"/>
            <a:ext cx="12827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Distal regulation</a:t>
            </a: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EE28FED9-4D12-A70D-915B-5DD5F11903F2}"/>
              </a:ext>
            </a:extLst>
          </p:cNvPr>
          <p:cNvSpPr txBox="1"/>
          <p:nvPr/>
        </p:nvSpPr>
        <p:spPr>
          <a:xfrm>
            <a:off x="3062409" y="1653712"/>
            <a:ext cx="713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Helvetica" pitchFamily="2" charset="0"/>
              </a:rPr>
              <a:t>TFs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5CA85596-A030-4640-8C58-E46484D0484A}"/>
              </a:ext>
            </a:extLst>
          </p:cNvPr>
          <p:cNvSpPr txBox="1"/>
          <p:nvPr/>
        </p:nvSpPr>
        <p:spPr>
          <a:xfrm rot="16200000">
            <a:off x="-170565" y="2417103"/>
            <a:ext cx="131606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>
                <a:latin typeface="Helvetica" pitchFamily="2" charset="0"/>
              </a:defRPr>
            </a:lvl1pPr>
          </a:lstStyle>
          <a:p>
            <a:r>
              <a:rPr lang="en-US" sz="1200" b="0" dirty="0"/>
              <a:t>Pre-exposure</a:t>
            </a:r>
          </a:p>
        </p:txBody>
      </p:sp>
      <p:sp>
        <p:nvSpPr>
          <p:cNvPr id="1039" name="TextBox 1038">
            <a:extLst>
              <a:ext uri="{FF2B5EF4-FFF2-40B4-BE49-F238E27FC236}">
                <a16:creationId xmlns:a16="http://schemas.microsoft.com/office/drawing/2014/main" id="{332DE348-7B94-4D27-2ACA-B0034D987F57}"/>
              </a:ext>
            </a:extLst>
          </p:cNvPr>
          <p:cNvSpPr txBox="1"/>
          <p:nvPr/>
        </p:nvSpPr>
        <p:spPr>
          <a:xfrm>
            <a:off x="509969" y="761317"/>
            <a:ext cx="976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400">
                <a:latin typeface="Helvetica" pitchFamily="2" charset="0"/>
              </a:defRPr>
            </a:lvl1pPr>
          </a:lstStyle>
          <a:p>
            <a:r>
              <a:rPr lang="en-US" sz="1200" dirty="0"/>
              <a:t>3D genome</a:t>
            </a:r>
          </a:p>
        </p:txBody>
      </p:sp>
      <p:pic>
        <p:nvPicPr>
          <p:cNvPr id="286" name="Picture 14" descr="ChIP-Seq Analysis Simplified. ChIP-Seq Analysis in Hours | Basepair">
            <a:extLst>
              <a:ext uri="{FF2B5EF4-FFF2-40B4-BE49-F238E27FC236}">
                <a16:creationId xmlns:a16="http://schemas.microsoft.com/office/drawing/2014/main" id="{B7DD601A-65A8-2AC6-451C-980F6931B0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11" t="20656" r="4785" b="54263"/>
          <a:stretch/>
        </p:blipFill>
        <p:spPr bwMode="auto">
          <a:xfrm>
            <a:off x="2911365" y="1187746"/>
            <a:ext cx="352949" cy="317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7" name="TextBox 296">
            <a:extLst>
              <a:ext uri="{FF2B5EF4-FFF2-40B4-BE49-F238E27FC236}">
                <a16:creationId xmlns:a16="http://schemas.microsoft.com/office/drawing/2014/main" id="{A2DD6B91-53D3-9A91-47B1-557B30671FBB}"/>
              </a:ext>
            </a:extLst>
          </p:cNvPr>
          <p:cNvSpPr txBox="1"/>
          <p:nvPr/>
        </p:nvSpPr>
        <p:spPr>
          <a:xfrm>
            <a:off x="1772256" y="1289212"/>
            <a:ext cx="11833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200">
                <a:latin typeface="Helvetica" pitchFamily="2" charset="0"/>
              </a:defRPr>
            </a:lvl1pPr>
          </a:lstStyle>
          <a:p>
            <a:r>
              <a:rPr lang="en-US" dirty="0"/>
              <a:t>Accessible </a:t>
            </a:r>
          </a:p>
          <a:p>
            <a:r>
              <a:rPr lang="en-US" dirty="0"/>
              <a:t>chromatin site </a:t>
            </a: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D7C6813F-32F5-62E7-99DB-E4D7B5A46646}"/>
              </a:ext>
            </a:extLst>
          </p:cNvPr>
          <p:cNvSpPr txBox="1"/>
          <p:nvPr/>
        </p:nvSpPr>
        <p:spPr>
          <a:xfrm>
            <a:off x="2153505" y="652752"/>
            <a:ext cx="10740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latin typeface="Helvetica" pitchFamily="2" charset="0"/>
              </a:rPr>
              <a:t>scATAC</a:t>
            </a:r>
            <a:r>
              <a:rPr lang="en-US" sz="1200" b="1" dirty="0">
                <a:latin typeface="Helvetica" pitchFamily="2" charset="0"/>
              </a:rPr>
              <a:t>-seq</a:t>
            </a: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63451ECF-4667-152D-F6C8-D7978F138106}"/>
              </a:ext>
            </a:extLst>
          </p:cNvPr>
          <p:cNvSpPr txBox="1"/>
          <p:nvPr/>
        </p:nvSpPr>
        <p:spPr>
          <a:xfrm>
            <a:off x="5366341" y="652752"/>
            <a:ext cx="1002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100">
                <a:latin typeface="Helvetica" pitchFamily="2" charset="0"/>
              </a:defRPr>
            </a:lvl1pPr>
          </a:lstStyle>
          <a:p>
            <a:r>
              <a:rPr lang="en-US" sz="1200" b="1" dirty="0" err="1"/>
              <a:t>scRNA</a:t>
            </a:r>
            <a:r>
              <a:rPr lang="en-US" sz="1200" b="1" dirty="0"/>
              <a:t>-seq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A273E7-3563-3355-478E-D56731910012}"/>
              </a:ext>
            </a:extLst>
          </p:cNvPr>
          <p:cNvSpPr/>
          <p:nvPr/>
        </p:nvSpPr>
        <p:spPr>
          <a:xfrm rot="5400000">
            <a:off x="3475847" y="368160"/>
            <a:ext cx="291518" cy="636454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A9F040-BB82-BA32-C5AE-4B860B87EFD7}"/>
              </a:ext>
            </a:extLst>
          </p:cNvPr>
          <p:cNvSpPr txBox="1"/>
          <p:nvPr/>
        </p:nvSpPr>
        <p:spPr>
          <a:xfrm>
            <a:off x="3226243" y="3421197"/>
            <a:ext cx="1021433" cy="307777"/>
          </a:xfrm>
          <a:prstGeom prst="rect">
            <a:avLst/>
          </a:prstGeom>
          <a:noFill/>
          <a:effectLst>
            <a:outerShdw blurRad="50800" dist="38100" dir="1368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Helvetica" pitchFamily="2" charset="0"/>
              </a:rPr>
              <a:t>MAGICAL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57E75-1592-3B3C-BFB9-3FA7AEF2FC02}"/>
              </a:ext>
            </a:extLst>
          </p:cNvPr>
          <p:cNvSpPr txBox="1"/>
          <p:nvPr/>
        </p:nvSpPr>
        <p:spPr>
          <a:xfrm>
            <a:off x="4999911" y="3742876"/>
            <a:ext cx="18607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Helvetica" pitchFamily="2" charset="0"/>
              </a:rPr>
              <a:t>3D regulatory triad</a:t>
            </a:r>
            <a:endParaRPr lang="en-US" sz="1100" b="1" dirty="0">
              <a:latin typeface="Helvetica" pitchFamily="2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E85A8DA-7A76-F693-A502-37C1CE5DD080}"/>
              </a:ext>
            </a:extLst>
          </p:cNvPr>
          <p:cNvSpPr txBox="1"/>
          <p:nvPr/>
        </p:nvSpPr>
        <p:spPr>
          <a:xfrm>
            <a:off x="5254202" y="1641472"/>
            <a:ext cx="559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Gene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072AD446-1B8E-E165-2817-9DDDF5BA6FE8}"/>
              </a:ext>
            </a:extLst>
          </p:cNvPr>
          <p:cNvSpPr txBox="1"/>
          <p:nvPr/>
        </p:nvSpPr>
        <p:spPr>
          <a:xfrm>
            <a:off x="5867440" y="2283177"/>
            <a:ext cx="95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latin typeface="Helvetica" pitchFamily="2" charset="0"/>
              </a:rPr>
              <a:t>Baseline </a:t>
            </a:r>
          </a:p>
          <a:p>
            <a:pPr algn="r"/>
            <a:r>
              <a:rPr lang="en-US" sz="1200" dirty="0">
                <a:latin typeface="Helvetica" pitchFamily="2" charset="0"/>
              </a:rPr>
              <a:t>expression</a:t>
            </a:r>
          </a:p>
        </p:txBody>
      </p:sp>
      <p:pic>
        <p:nvPicPr>
          <p:cNvPr id="127" name="Picture 12" descr="Roles of RNA in Biology - RNA Therapeutics Institute">
            <a:extLst>
              <a:ext uri="{FF2B5EF4-FFF2-40B4-BE49-F238E27FC236}">
                <a16:creationId xmlns:a16="http://schemas.microsoft.com/office/drawing/2014/main" id="{0B4218FE-BD2B-93B8-E926-E66EAAADE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313" y="1266907"/>
            <a:ext cx="354133" cy="17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8" name="Picture 12" descr="Roles of RNA in Biology - RNA Therapeutics Institute">
            <a:extLst>
              <a:ext uri="{FF2B5EF4-FFF2-40B4-BE49-F238E27FC236}">
                <a16:creationId xmlns:a16="http://schemas.microsoft.com/office/drawing/2014/main" id="{154E6DDB-0D33-16B0-1778-F620768CE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519" y="1036813"/>
            <a:ext cx="354133" cy="17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2" name="Picture 12" descr="Roles of RNA in Biology - RNA Therapeutics Institute">
            <a:extLst>
              <a:ext uri="{FF2B5EF4-FFF2-40B4-BE49-F238E27FC236}">
                <a16:creationId xmlns:a16="http://schemas.microsoft.com/office/drawing/2014/main" id="{B63B7ED6-665C-29EF-0433-B2240A95E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4030" y="1150726"/>
            <a:ext cx="354133" cy="17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8" name="TextBox 157">
            <a:extLst>
              <a:ext uri="{FF2B5EF4-FFF2-40B4-BE49-F238E27FC236}">
                <a16:creationId xmlns:a16="http://schemas.microsoft.com/office/drawing/2014/main" id="{64D515FC-67BC-84C4-487A-CCAF99EFC825}"/>
              </a:ext>
            </a:extLst>
          </p:cNvPr>
          <p:cNvSpPr txBox="1"/>
          <p:nvPr/>
        </p:nvSpPr>
        <p:spPr>
          <a:xfrm>
            <a:off x="2146496" y="3731551"/>
            <a:ext cx="29589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Helvetica" pitchFamily="2" charset="0"/>
              </a:rPr>
              <a:t>Hierarchical Bayesian estimation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B2CB9A40-C5DC-96AB-E053-9B0E8E2772DD}"/>
              </a:ext>
            </a:extLst>
          </p:cNvPr>
          <p:cNvSpPr txBox="1"/>
          <p:nvPr/>
        </p:nvSpPr>
        <p:spPr>
          <a:xfrm rot="16200000">
            <a:off x="-9865" y="4955178"/>
            <a:ext cx="1024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Helvetica" pitchFamily="2" charset="0"/>
              </a:rPr>
              <a:t>scATAC</a:t>
            </a:r>
            <a:r>
              <a:rPr lang="en-US" sz="1200" dirty="0">
                <a:latin typeface="Helvetica" pitchFamily="2" charset="0"/>
              </a:rPr>
              <a:t>-seq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66E72E6-7353-2656-B76B-D53374563A0F}"/>
              </a:ext>
            </a:extLst>
          </p:cNvPr>
          <p:cNvSpPr txBox="1"/>
          <p:nvPr/>
        </p:nvSpPr>
        <p:spPr>
          <a:xfrm rot="16200000">
            <a:off x="19758" y="5993371"/>
            <a:ext cx="9605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Helvetica" pitchFamily="2" charset="0"/>
              </a:rPr>
              <a:t>scRNA</a:t>
            </a:r>
            <a:r>
              <a:rPr lang="en-US" sz="1200" dirty="0">
                <a:latin typeface="Helvetica" pitchFamily="2" charset="0"/>
              </a:rPr>
              <a:t>-seq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BEBF069B-9106-0C8A-056B-11B081F42E38}"/>
              </a:ext>
            </a:extLst>
          </p:cNvPr>
          <p:cNvSpPr txBox="1"/>
          <p:nvPr/>
        </p:nvSpPr>
        <p:spPr>
          <a:xfrm>
            <a:off x="334387" y="3986126"/>
            <a:ext cx="18245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>
                <a:latin typeface="Helvetica" pitchFamily="2" charset="0"/>
              </a:defRPr>
            </a:lvl1pPr>
          </a:lstStyle>
          <a:p>
            <a:pPr algn="ctr"/>
            <a:r>
              <a:rPr lang="en-US" sz="1100" b="1" dirty="0">
                <a:solidFill>
                  <a:srgbClr val="C00000"/>
                </a:solidFill>
              </a:rPr>
              <a:t>Post-exposure</a:t>
            </a:r>
            <a:r>
              <a:rPr lang="en-US" sz="1100" dirty="0"/>
              <a:t> and     </a:t>
            </a:r>
            <a:r>
              <a:rPr lang="en-US" sz="1100" b="1" dirty="0">
                <a:solidFill>
                  <a:schemeClr val="accent6">
                    <a:lumMod val="75000"/>
                  </a:schemeClr>
                </a:solidFill>
              </a:rPr>
              <a:t>pre-exposure</a:t>
            </a:r>
            <a:endParaRPr lang="en-US" sz="1100" dirty="0"/>
          </a:p>
          <a:p>
            <a:pPr algn="ctr"/>
            <a:r>
              <a:rPr lang="en-US" sz="1100" dirty="0"/>
              <a:t>differential analysis</a:t>
            </a:r>
          </a:p>
          <a:p>
            <a:pPr algn="ctr"/>
            <a:r>
              <a:rPr lang="en-US" sz="1100" dirty="0"/>
              <a:t> for one cell type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B07B503-5894-9F59-AAAE-F2F7C19C4790}"/>
              </a:ext>
            </a:extLst>
          </p:cNvPr>
          <p:cNvSpPr/>
          <p:nvPr/>
        </p:nvSpPr>
        <p:spPr>
          <a:xfrm>
            <a:off x="2477807" y="4296961"/>
            <a:ext cx="392299" cy="1931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rgbClr val="C00000"/>
                </a:solidFill>
                <a:latin typeface="Helvetica" pitchFamily="2" charset="0"/>
              </a:rPr>
              <a:t>T</a:t>
            </a: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4E71EAD3-BAA1-4CDA-0557-BA58BD98B49B}"/>
              </a:ext>
            </a:extLst>
          </p:cNvPr>
          <p:cNvSpPr/>
          <p:nvPr/>
        </p:nvSpPr>
        <p:spPr>
          <a:xfrm>
            <a:off x="3479912" y="4298112"/>
            <a:ext cx="390484" cy="1917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rgbClr val="C00000"/>
                </a:solidFill>
                <a:latin typeface="Helvetica" pitchFamily="2" charset="0"/>
              </a:rPr>
              <a:t>B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C8AFD545-72DB-2148-B6AE-1D14694E582C}"/>
              </a:ext>
            </a:extLst>
          </p:cNvPr>
          <p:cNvSpPr/>
          <p:nvPr/>
        </p:nvSpPr>
        <p:spPr>
          <a:xfrm>
            <a:off x="4407896" y="4293399"/>
            <a:ext cx="390484" cy="2002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402D80A4-9518-E46E-7A0B-06158146F73E}"/>
              </a:ext>
            </a:extLst>
          </p:cNvPr>
          <p:cNvSpPr/>
          <p:nvPr/>
        </p:nvSpPr>
        <p:spPr>
          <a:xfrm>
            <a:off x="2480381" y="5308570"/>
            <a:ext cx="387151" cy="1844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3D1E29D4-50BB-E6BA-F44C-4EBB153B0B16}"/>
              </a:ext>
            </a:extLst>
          </p:cNvPr>
          <p:cNvSpPr/>
          <p:nvPr/>
        </p:nvSpPr>
        <p:spPr>
          <a:xfrm>
            <a:off x="3476493" y="5289415"/>
            <a:ext cx="397323" cy="1992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rgbClr val="C00000"/>
                </a:solidFill>
                <a:latin typeface="Helvetica" pitchFamily="2" charset="0"/>
              </a:rPr>
              <a:t>L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7B47381D-C7FF-1567-DC2A-81046AF1971C}"/>
              </a:ext>
            </a:extLst>
          </p:cNvPr>
          <p:cNvSpPr/>
          <p:nvPr/>
        </p:nvSpPr>
        <p:spPr>
          <a:xfrm>
            <a:off x="2480381" y="6252726"/>
            <a:ext cx="387151" cy="17966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lvetica" pitchFamily="2" charset="0"/>
              </a:rPr>
              <a:t>R</a:t>
            </a:r>
          </a:p>
        </p:txBody>
      </p: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0724257A-7CF4-7509-1FE4-699FA734FA07}"/>
              </a:ext>
            </a:extLst>
          </p:cNvPr>
          <p:cNvCxnSpPr>
            <a:cxnSpLocks/>
          </p:cNvCxnSpPr>
          <p:nvPr/>
        </p:nvCxnSpPr>
        <p:spPr>
          <a:xfrm flipH="1">
            <a:off x="2763893" y="4621737"/>
            <a:ext cx="808285" cy="384311"/>
          </a:xfrm>
          <a:prstGeom prst="straightConnector1">
            <a:avLst/>
          </a:prstGeom>
          <a:noFill/>
          <a:ln w="6350">
            <a:solidFill>
              <a:schemeClr val="tx1"/>
            </a:solidFill>
            <a:headEnd type="stealth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5" name="Straight Arrow Connector 194">
            <a:extLst>
              <a:ext uri="{FF2B5EF4-FFF2-40B4-BE49-F238E27FC236}">
                <a16:creationId xmlns:a16="http://schemas.microsoft.com/office/drawing/2014/main" id="{D1C809F9-10AD-DDDB-2075-0A726641E225}"/>
              </a:ext>
            </a:extLst>
          </p:cNvPr>
          <p:cNvCxnSpPr>
            <a:cxnSpLocks/>
          </p:cNvCxnSpPr>
          <p:nvPr/>
        </p:nvCxnSpPr>
        <p:spPr>
          <a:xfrm flipH="1">
            <a:off x="2937499" y="4361469"/>
            <a:ext cx="419960" cy="0"/>
          </a:xfrm>
          <a:prstGeom prst="straightConnector1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dash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id="{90EDDE9A-C312-EA7C-979F-1BA5FA6D2F7A}"/>
              </a:ext>
            </a:extLst>
          </p:cNvPr>
          <p:cNvCxnSpPr>
            <a:cxnSpLocks/>
          </p:cNvCxnSpPr>
          <p:nvPr/>
        </p:nvCxnSpPr>
        <p:spPr>
          <a:xfrm>
            <a:off x="2976581" y="4451204"/>
            <a:ext cx="410614" cy="0"/>
          </a:xfrm>
          <a:prstGeom prst="straightConnector1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dash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9968A9AF-56B8-6A7E-23C2-DFA014999558}"/>
              </a:ext>
            </a:extLst>
          </p:cNvPr>
          <p:cNvSpPr txBox="1"/>
          <p:nvPr/>
        </p:nvSpPr>
        <p:spPr>
          <a:xfrm>
            <a:off x="3114744" y="4029146"/>
            <a:ext cx="11208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TF-Peak binding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11050F46-4ECD-A14A-1BF7-E570CD053F23}"/>
              </a:ext>
            </a:extLst>
          </p:cNvPr>
          <p:cNvSpPr txBox="1"/>
          <p:nvPr/>
        </p:nvSpPr>
        <p:spPr>
          <a:xfrm>
            <a:off x="3037800" y="5038793"/>
            <a:ext cx="12747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Peak-Gene looping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8530954B-E778-08C6-EA64-54686CA1FBCA}"/>
              </a:ext>
            </a:extLst>
          </p:cNvPr>
          <p:cNvSpPr txBox="1"/>
          <p:nvPr/>
        </p:nvSpPr>
        <p:spPr>
          <a:xfrm>
            <a:off x="4375351" y="4029146"/>
            <a:ext cx="4555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Prior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CA7D89A5-8618-29D9-5B35-3766D7001CDB}"/>
              </a:ext>
            </a:extLst>
          </p:cNvPr>
          <p:cNvSpPr txBox="1"/>
          <p:nvPr/>
        </p:nvSpPr>
        <p:spPr>
          <a:xfrm>
            <a:off x="4375351" y="5046928"/>
            <a:ext cx="4555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Prior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18B855DB-C0D9-6B32-EB76-F0802FB91329}"/>
              </a:ext>
            </a:extLst>
          </p:cNvPr>
          <p:cNvSpPr txBox="1"/>
          <p:nvPr/>
        </p:nvSpPr>
        <p:spPr>
          <a:xfrm>
            <a:off x="2289877" y="4029146"/>
            <a:ext cx="7681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TF activity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AF1B0BDC-2674-5F02-2B06-9835729028CA}"/>
              </a:ext>
            </a:extLst>
          </p:cNvPr>
          <p:cNvSpPr txBox="1"/>
          <p:nvPr/>
        </p:nvSpPr>
        <p:spPr>
          <a:xfrm>
            <a:off x="2410903" y="5050516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ATAC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A14555AB-6C25-2AAC-D304-559934758555}"/>
              </a:ext>
            </a:extLst>
          </p:cNvPr>
          <p:cNvSpPr txBox="1"/>
          <p:nvPr/>
        </p:nvSpPr>
        <p:spPr>
          <a:xfrm>
            <a:off x="2446169" y="6006505"/>
            <a:ext cx="4555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RNA</a:t>
            </a: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21BA45E2-B9CA-7775-1D6B-3CFBB2E2C205}"/>
              </a:ext>
            </a:extLst>
          </p:cNvPr>
          <p:cNvSpPr/>
          <p:nvPr/>
        </p:nvSpPr>
        <p:spPr>
          <a:xfrm>
            <a:off x="3459252" y="6168413"/>
            <a:ext cx="1404744" cy="3424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i="1" dirty="0">
                <a:latin typeface="Helvetica" pitchFamily="2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Helvetica" pitchFamily="2" charset="0"/>
                <a:cs typeface="Arial" panose="020B0604020202020204" pitchFamily="34" charset="0"/>
              </a:rPr>
              <a:t>=</a:t>
            </a:r>
            <a:r>
              <a:rPr lang="en-US" sz="1200" b="1" i="1" dirty="0">
                <a:latin typeface="Helvetica" pitchFamily="2" charset="0"/>
                <a:cs typeface="Arial" panose="020B0604020202020204" pitchFamily="34" charset="0"/>
              </a:rPr>
              <a:t>  </a:t>
            </a:r>
            <a:r>
              <a:rPr lang="en-US" sz="1200" b="1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BT  </a:t>
            </a:r>
            <a:r>
              <a:rPr lang="en-US" sz="1200" dirty="0">
                <a:latin typeface="Helvetica" pitchFamily="2" charset="0"/>
                <a:cs typeface="Arial" panose="020B0604020202020204" pitchFamily="34" charset="0"/>
              </a:rPr>
              <a:t>+</a:t>
            </a:r>
            <a:r>
              <a:rPr lang="en-US" sz="1200" b="1" i="1" dirty="0"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200" b="1" i="1" dirty="0" err="1">
                <a:latin typeface="Helvetica" pitchFamily="2" charset="0"/>
                <a:cs typeface="Arial" panose="020B0604020202020204" pitchFamily="34" charset="0"/>
              </a:rPr>
              <a:t>error</a:t>
            </a:r>
            <a:r>
              <a:rPr lang="en-US" sz="1200" b="1" i="1" baseline="-25000" dirty="0" err="1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1200" b="1" i="1" dirty="0">
                <a:latin typeface="Helvetica" pitchFamily="2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A9C04705-8E3F-FFF8-CA61-FDE4B0C70AAA}"/>
              </a:ext>
            </a:extLst>
          </p:cNvPr>
          <p:cNvSpPr/>
          <p:nvPr/>
        </p:nvSpPr>
        <p:spPr>
          <a:xfrm>
            <a:off x="3456113" y="6394123"/>
            <a:ext cx="1407758" cy="34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i="1" dirty="0">
                <a:latin typeface="Helvetica" pitchFamily="2" charset="0"/>
                <a:cs typeface="Arial" panose="020B0604020202020204" pitchFamily="34" charset="0"/>
              </a:rPr>
              <a:t>R </a:t>
            </a:r>
            <a:r>
              <a:rPr lang="en-US" sz="1200" dirty="0">
                <a:latin typeface="Helvetica" pitchFamily="2" charset="0"/>
                <a:cs typeface="Arial" panose="020B0604020202020204" pitchFamily="34" charset="0"/>
              </a:rPr>
              <a:t>=</a:t>
            </a:r>
            <a:r>
              <a:rPr lang="en-US" sz="1200" b="1" i="1" dirty="0"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200" b="1" i="1" dirty="0">
                <a:solidFill>
                  <a:srgbClr val="C00000"/>
                </a:solidFill>
                <a:latin typeface="Helvetica" pitchFamily="2" charset="0"/>
                <a:cs typeface="Arial" panose="020B0604020202020204" pitchFamily="34" charset="0"/>
              </a:rPr>
              <a:t>LBT </a:t>
            </a:r>
            <a:r>
              <a:rPr lang="en-US" sz="1200" dirty="0">
                <a:latin typeface="Helvetica" pitchFamily="2" charset="0"/>
                <a:cs typeface="Arial" panose="020B0604020202020204" pitchFamily="34" charset="0"/>
              </a:rPr>
              <a:t>+</a:t>
            </a:r>
            <a:r>
              <a:rPr lang="en-US" sz="1200" b="1" i="1" dirty="0"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1200" b="1" i="1" dirty="0" err="1">
                <a:latin typeface="Helvetica" pitchFamily="2" charset="0"/>
                <a:cs typeface="Arial" panose="020B0604020202020204" pitchFamily="34" charset="0"/>
              </a:rPr>
              <a:t>error</a:t>
            </a:r>
            <a:r>
              <a:rPr lang="en-US" sz="1200" b="1" i="1" baseline="-25000" dirty="0" err="1">
                <a:latin typeface="Helvetica" pitchFamily="2" charset="0"/>
                <a:cs typeface="Arial" panose="020B0604020202020204" pitchFamily="34" charset="0"/>
              </a:rPr>
              <a:t>R</a:t>
            </a:r>
            <a:r>
              <a:rPr lang="en-US" sz="1200" b="1" i="1" baseline="-25000" dirty="0">
                <a:latin typeface="Helvetica" pitchFamily="2" charset="0"/>
                <a:cs typeface="Arial" panose="020B0604020202020204" pitchFamily="34" charset="0"/>
              </a:rPr>
              <a:t> </a:t>
            </a:r>
            <a:endParaRPr lang="en-US" sz="1200" i="1" dirty="0"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A4D8AFD2-9266-B908-40D4-406340BD6452}"/>
              </a:ext>
            </a:extLst>
          </p:cNvPr>
          <p:cNvSpPr txBox="1"/>
          <p:nvPr/>
        </p:nvSpPr>
        <p:spPr>
          <a:xfrm>
            <a:off x="5444376" y="63359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Gene 1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C1DAB5B0-303D-32F5-9816-EDBFCE294922}"/>
              </a:ext>
            </a:extLst>
          </p:cNvPr>
          <p:cNvSpPr txBox="1"/>
          <p:nvPr/>
        </p:nvSpPr>
        <p:spPr>
          <a:xfrm>
            <a:off x="5199534" y="5397799"/>
            <a:ext cx="5806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Helvetica" pitchFamily="2" charset="0"/>
              </a:rPr>
              <a:t>Peak 1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D1D666FD-01E2-B87A-AA9A-BD28890F33D1}"/>
              </a:ext>
            </a:extLst>
          </p:cNvPr>
          <p:cNvSpPr txBox="1"/>
          <p:nvPr/>
        </p:nvSpPr>
        <p:spPr>
          <a:xfrm>
            <a:off x="5639129" y="5397799"/>
            <a:ext cx="5870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Peak 2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34DA6127-310F-DB15-3032-AFC6FA18BC9F}"/>
              </a:ext>
            </a:extLst>
          </p:cNvPr>
          <p:cNvSpPr txBox="1"/>
          <p:nvPr/>
        </p:nvSpPr>
        <p:spPr>
          <a:xfrm>
            <a:off x="6137756" y="5397799"/>
            <a:ext cx="5806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Helvetica" pitchFamily="2" charset="0"/>
              </a:rPr>
              <a:t>Peak 3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4243B4C-1500-6C32-DA04-3052F8EAE14A}"/>
              </a:ext>
            </a:extLst>
          </p:cNvPr>
          <p:cNvSpPr/>
          <p:nvPr/>
        </p:nvSpPr>
        <p:spPr>
          <a:xfrm>
            <a:off x="5532715" y="4443585"/>
            <a:ext cx="41229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TF1</a:t>
            </a:r>
            <a:endParaRPr lang="en-US" sz="1000" b="1" dirty="0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C697AC3B-FD32-CB63-3BF1-E5EB6D199844}"/>
              </a:ext>
            </a:extLst>
          </p:cNvPr>
          <p:cNvSpPr/>
          <p:nvPr/>
        </p:nvSpPr>
        <p:spPr>
          <a:xfrm>
            <a:off x="5930648" y="4443585"/>
            <a:ext cx="41229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Helvetica" pitchFamily="2" charset="0"/>
              </a:rPr>
              <a:t>TF2</a:t>
            </a:r>
            <a:endParaRPr lang="en-US" sz="1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E56A2DE8-3E05-52F9-BB02-43383BBC7DDB}"/>
              </a:ext>
            </a:extLst>
          </p:cNvPr>
          <p:cNvSpPr txBox="1"/>
          <p:nvPr/>
        </p:nvSpPr>
        <p:spPr>
          <a:xfrm>
            <a:off x="5975343" y="63359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chemeClr val="bg2">
                    <a:lumMod val="75000"/>
                  </a:schemeClr>
                </a:solidFill>
                <a:latin typeface="Helvetica" pitchFamily="2" charset="0"/>
              </a:rPr>
              <a:t>Gene 2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5326DCD7-4A18-DBB2-35BB-E047EC033ACC}"/>
              </a:ext>
            </a:extLst>
          </p:cNvPr>
          <p:cNvSpPr/>
          <p:nvPr/>
        </p:nvSpPr>
        <p:spPr>
          <a:xfrm>
            <a:off x="315521" y="3748103"/>
            <a:ext cx="19866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>
                <a:latin typeface="Helvetica" pitchFamily="2" charset="0"/>
              </a:rPr>
              <a:t>sc</a:t>
            </a:r>
            <a:r>
              <a:rPr lang="en-US" sz="1200" b="1" dirty="0">
                <a:latin typeface="Helvetica" pitchFamily="2" charset="0"/>
              </a:rPr>
              <a:t> multi-omics data</a:t>
            </a:r>
          </a:p>
        </p:txBody>
      </p:sp>
      <p:pic>
        <p:nvPicPr>
          <p:cNvPr id="134" name="Picture 8" descr="Is loop extrusion responsible for the 3D structure of the genome? –  Benjamin Siranosian">
            <a:extLst>
              <a:ext uri="{FF2B5EF4-FFF2-40B4-BE49-F238E27FC236}">
                <a16:creationId xmlns:a16="http://schemas.microsoft.com/office/drawing/2014/main" id="{2F3353F4-0813-7E78-5A02-AD91065902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621" t="50878" r="24149" b="32436"/>
          <a:stretch/>
        </p:blipFill>
        <p:spPr bwMode="auto">
          <a:xfrm rot="5400000">
            <a:off x="821199" y="1941570"/>
            <a:ext cx="384507" cy="63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5" name="Rectangle 134">
            <a:extLst>
              <a:ext uri="{FF2B5EF4-FFF2-40B4-BE49-F238E27FC236}">
                <a16:creationId xmlns:a16="http://schemas.microsoft.com/office/drawing/2014/main" id="{EE253A32-0C72-6BB6-43ED-0ED9183233BF}"/>
              </a:ext>
            </a:extLst>
          </p:cNvPr>
          <p:cNvSpPr/>
          <p:nvPr/>
        </p:nvSpPr>
        <p:spPr>
          <a:xfrm rot="6978376">
            <a:off x="770457" y="2215666"/>
            <a:ext cx="67396" cy="152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F68067AB-E4A1-BE0F-357C-DB803FC65062}"/>
              </a:ext>
            </a:extLst>
          </p:cNvPr>
          <p:cNvSpPr/>
          <p:nvPr/>
        </p:nvSpPr>
        <p:spPr>
          <a:xfrm rot="2681095">
            <a:off x="818115" y="2704957"/>
            <a:ext cx="83553" cy="1967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138" name="Picture 8" descr="Is loop extrusion responsible for the 3D structure of the genome? –  Benjamin Siranosian">
            <a:extLst>
              <a:ext uri="{FF2B5EF4-FFF2-40B4-BE49-F238E27FC236}">
                <a16:creationId xmlns:a16="http://schemas.microsoft.com/office/drawing/2014/main" id="{EEF60384-62EA-EF85-A95A-597537A241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875" t="50878" r="2895" b="32436"/>
          <a:stretch/>
        </p:blipFill>
        <p:spPr bwMode="auto">
          <a:xfrm rot="5400000">
            <a:off x="829015" y="2515803"/>
            <a:ext cx="374041" cy="616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Rectangle 138">
            <a:extLst>
              <a:ext uri="{FF2B5EF4-FFF2-40B4-BE49-F238E27FC236}">
                <a16:creationId xmlns:a16="http://schemas.microsoft.com/office/drawing/2014/main" id="{1CAA8365-F5EE-523B-5354-13CC85ECA70A}"/>
              </a:ext>
            </a:extLst>
          </p:cNvPr>
          <p:cNvSpPr/>
          <p:nvPr/>
        </p:nvSpPr>
        <p:spPr>
          <a:xfrm rot="2994644">
            <a:off x="791002" y="2706915"/>
            <a:ext cx="67396" cy="152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40" name="Freeform 139">
            <a:extLst>
              <a:ext uri="{FF2B5EF4-FFF2-40B4-BE49-F238E27FC236}">
                <a16:creationId xmlns:a16="http://schemas.microsoft.com/office/drawing/2014/main" id="{8CBB6883-9837-0DEC-895D-8B1E95732C1E}"/>
              </a:ext>
            </a:extLst>
          </p:cNvPr>
          <p:cNvSpPr/>
          <p:nvPr/>
        </p:nvSpPr>
        <p:spPr>
          <a:xfrm>
            <a:off x="865984" y="2433343"/>
            <a:ext cx="45719" cy="217172"/>
          </a:xfrm>
          <a:custGeom>
            <a:avLst/>
            <a:gdLst>
              <a:gd name="connsiteX0" fmla="*/ 0 w 0"/>
              <a:gd name="connsiteY0" fmla="*/ 0 h 172995"/>
              <a:gd name="connsiteX1" fmla="*/ 0 w 0"/>
              <a:gd name="connsiteY1" fmla="*/ 172995 h 172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72995">
                <a:moveTo>
                  <a:pt x="0" y="0"/>
                </a:moveTo>
                <a:lnTo>
                  <a:pt x="0" y="172995"/>
                </a:lnTo>
              </a:path>
            </a:pathLst>
          </a:custGeom>
          <a:noFill/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E6990B-1249-CB66-ED17-FDC9C1221D1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54468" t="22104" r="9705" b="-1"/>
          <a:stretch/>
        </p:blipFill>
        <p:spPr>
          <a:xfrm>
            <a:off x="2968721" y="2464514"/>
            <a:ext cx="2722220" cy="202442"/>
          </a:xfrm>
          <a:prstGeom prst="rect">
            <a:avLst/>
          </a:prstGeom>
        </p:spPr>
      </p:pic>
      <p:sp>
        <p:nvSpPr>
          <p:cNvPr id="148" name="Trapezoid 147">
            <a:extLst>
              <a:ext uri="{FF2B5EF4-FFF2-40B4-BE49-F238E27FC236}">
                <a16:creationId xmlns:a16="http://schemas.microsoft.com/office/drawing/2014/main" id="{57C7F0CE-7C9C-1B04-FB5C-D68EB1F7FE6D}"/>
              </a:ext>
            </a:extLst>
          </p:cNvPr>
          <p:cNvSpPr/>
          <p:nvPr/>
        </p:nvSpPr>
        <p:spPr>
          <a:xfrm rot="16200000">
            <a:off x="1182962" y="1369732"/>
            <a:ext cx="860661" cy="373749"/>
          </a:xfrm>
          <a:prstGeom prst="trapezoid">
            <a:avLst>
              <a:gd name="adj" fmla="val 91704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CB8F4D9A-906F-58F6-B6F9-4A3DD66AE3F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54468" t="22104" r="9705" b="-1"/>
          <a:stretch/>
        </p:blipFill>
        <p:spPr>
          <a:xfrm>
            <a:off x="2961084" y="1436449"/>
            <a:ext cx="2722220" cy="202442"/>
          </a:xfrm>
          <a:prstGeom prst="rect">
            <a:avLst/>
          </a:prstGeom>
        </p:spPr>
      </p:pic>
      <p:sp>
        <p:nvSpPr>
          <p:cNvPr id="151" name="Bent Arrow 150">
            <a:extLst>
              <a:ext uri="{FF2B5EF4-FFF2-40B4-BE49-F238E27FC236}">
                <a16:creationId xmlns:a16="http://schemas.microsoft.com/office/drawing/2014/main" id="{C0B86D93-C200-BA41-9869-F6FC09606DAD}"/>
              </a:ext>
            </a:extLst>
          </p:cNvPr>
          <p:cNvSpPr/>
          <p:nvPr/>
        </p:nvSpPr>
        <p:spPr>
          <a:xfrm>
            <a:off x="5434899" y="1284160"/>
            <a:ext cx="176523" cy="206394"/>
          </a:xfrm>
          <a:prstGeom prst="bentArrow">
            <a:avLst>
              <a:gd name="adj1" fmla="val 1942"/>
              <a:gd name="adj2" fmla="val 11177"/>
              <a:gd name="adj3" fmla="val 25000"/>
              <a:gd name="adj4" fmla="val 22884"/>
            </a:avLst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53" name="Picture 12" descr="Roles of RNA in Biology - RNA Therapeutics Institute">
            <a:extLst>
              <a:ext uri="{FF2B5EF4-FFF2-40B4-BE49-F238E27FC236}">
                <a16:creationId xmlns:a16="http://schemas.microsoft.com/office/drawing/2014/main" id="{63ED0752-ADB9-2C9D-F05F-9CD596E84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2088" y="2240330"/>
            <a:ext cx="354133" cy="17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Arc 103">
            <a:extLst>
              <a:ext uri="{FF2B5EF4-FFF2-40B4-BE49-F238E27FC236}">
                <a16:creationId xmlns:a16="http://schemas.microsoft.com/office/drawing/2014/main" id="{ADC916CD-1624-74EE-740C-2CD4D2230D32}"/>
              </a:ext>
            </a:extLst>
          </p:cNvPr>
          <p:cNvSpPr/>
          <p:nvPr/>
        </p:nvSpPr>
        <p:spPr>
          <a:xfrm>
            <a:off x="3217006" y="1059597"/>
            <a:ext cx="2167643" cy="686356"/>
          </a:xfrm>
          <a:prstGeom prst="arc">
            <a:avLst>
              <a:gd name="adj1" fmla="val 10927505"/>
              <a:gd name="adj2" fmla="val 21442815"/>
            </a:avLst>
          </a:prstGeom>
          <a:ln w="19050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A95894E2-0517-BC2D-311D-FDD23F70E101}"/>
              </a:ext>
            </a:extLst>
          </p:cNvPr>
          <p:cNvSpPr txBox="1"/>
          <p:nvPr/>
        </p:nvSpPr>
        <p:spPr>
          <a:xfrm>
            <a:off x="5251796" y="2614285"/>
            <a:ext cx="559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Gene</a:t>
            </a:r>
          </a:p>
        </p:txBody>
      </p:sp>
      <p:sp>
        <p:nvSpPr>
          <p:cNvPr id="13" name="Chevron 12">
            <a:extLst>
              <a:ext uri="{FF2B5EF4-FFF2-40B4-BE49-F238E27FC236}">
                <a16:creationId xmlns:a16="http://schemas.microsoft.com/office/drawing/2014/main" id="{1048A89F-B805-0BEC-FFA9-EB1D7310262C}"/>
              </a:ext>
            </a:extLst>
          </p:cNvPr>
          <p:cNvSpPr/>
          <p:nvPr/>
        </p:nvSpPr>
        <p:spPr>
          <a:xfrm rot="5400000">
            <a:off x="2998508" y="1500974"/>
            <a:ext cx="45719" cy="10529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914409-0E43-6AD6-BCC5-643DEF8C7754}"/>
              </a:ext>
            </a:extLst>
          </p:cNvPr>
          <p:cNvCxnSpPr>
            <a:stCxn id="13" idx="3"/>
          </p:cNvCxnSpPr>
          <p:nvPr/>
        </p:nvCxnSpPr>
        <p:spPr>
          <a:xfrm flipH="1">
            <a:off x="3021090" y="1576481"/>
            <a:ext cx="277" cy="17207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97E533CD-7F1D-5E92-0997-E8B729D3F83D}"/>
              </a:ext>
            </a:extLst>
          </p:cNvPr>
          <p:cNvSpPr/>
          <p:nvPr/>
        </p:nvSpPr>
        <p:spPr>
          <a:xfrm>
            <a:off x="2981888" y="1676878"/>
            <a:ext cx="84077" cy="825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Chevron 174">
            <a:extLst>
              <a:ext uri="{FF2B5EF4-FFF2-40B4-BE49-F238E27FC236}">
                <a16:creationId xmlns:a16="http://schemas.microsoft.com/office/drawing/2014/main" id="{7AF2F73D-0740-9968-7BBB-9082295CFC39}"/>
              </a:ext>
            </a:extLst>
          </p:cNvPr>
          <p:cNvSpPr/>
          <p:nvPr/>
        </p:nvSpPr>
        <p:spPr>
          <a:xfrm rot="5400000">
            <a:off x="3141777" y="1500974"/>
            <a:ext cx="45719" cy="105295"/>
          </a:xfrm>
          <a:prstGeom prst="chevron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67011536-B708-1AF8-361D-BA7A6A26A3D7}"/>
              </a:ext>
            </a:extLst>
          </p:cNvPr>
          <p:cNvCxnSpPr>
            <a:stCxn id="175" idx="3"/>
          </p:cNvCxnSpPr>
          <p:nvPr/>
        </p:nvCxnSpPr>
        <p:spPr>
          <a:xfrm flipH="1">
            <a:off x="3164359" y="1576481"/>
            <a:ext cx="277" cy="172076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Oval 179">
            <a:extLst>
              <a:ext uri="{FF2B5EF4-FFF2-40B4-BE49-F238E27FC236}">
                <a16:creationId xmlns:a16="http://schemas.microsoft.com/office/drawing/2014/main" id="{1AB17759-5170-137F-DFE8-D6067C3AAA8B}"/>
              </a:ext>
            </a:extLst>
          </p:cNvPr>
          <p:cNvSpPr/>
          <p:nvPr/>
        </p:nvSpPr>
        <p:spPr>
          <a:xfrm>
            <a:off x="3125157" y="1676878"/>
            <a:ext cx="84077" cy="8253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4" name="Picture 183">
            <a:extLst>
              <a:ext uri="{FF2B5EF4-FFF2-40B4-BE49-F238E27FC236}">
                <a16:creationId xmlns:a16="http://schemas.microsoft.com/office/drawing/2014/main" id="{4A2B8F22-500B-AD49-DD8B-9F7147E0C28F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22980" t="19443" r="15647" b="28289"/>
          <a:stretch/>
        </p:blipFill>
        <p:spPr>
          <a:xfrm rot="3442322" flipH="1">
            <a:off x="902788" y="5620455"/>
            <a:ext cx="830076" cy="942875"/>
          </a:xfrm>
          <a:prstGeom prst="rect">
            <a:avLst/>
          </a:prstGeom>
        </p:spPr>
      </p:pic>
      <p:sp>
        <p:nvSpPr>
          <p:cNvPr id="183" name="TextBox 182">
            <a:extLst>
              <a:ext uri="{FF2B5EF4-FFF2-40B4-BE49-F238E27FC236}">
                <a16:creationId xmlns:a16="http://schemas.microsoft.com/office/drawing/2014/main" id="{284BC8C1-7C04-21CD-DA94-320179448802}"/>
              </a:ext>
            </a:extLst>
          </p:cNvPr>
          <p:cNvSpPr txBox="1"/>
          <p:nvPr/>
        </p:nvSpPr>
        <p:spPr>
          <a:xfrm>
            <a:off x="753043" y="6447788"/>
            <a:ext cx="12522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Helvetica" pitchFamily="2" charset="0"/>
              </a:rPr>
              <a:t>Candidate genes</a:t>
            </a:r>
          </a:p>
        </p:txBody>
      </p: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CB76FFAD-BB15-5E9D-BAD6-713F87326B9F}"/>
              </a:ext>
            </a:extLst>
          </p:cNvPr>
          <p:cNvCxnSpPr>
            <a:cxnSpLocks/>
          </p:cNvCxnSpPr>
          <p:nvPr/>
        </p:nvCxnSpPr>
        <p:spPr>
          <a:xfrm flipH="1" flipV="1">
            <a:off x="2741722" y="4609645"/>
            <a:ext cx="819591" cy="424747"/>
          </a:xfrm>
          <a:prstGeom prst="straightConnector1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dash"/>
            <a:headEnd type="stealth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4" name="Straight Arrow Connector 193">
            <a:extLst>
              <a:ext uri="{FF2B5EF4-FFF2-40B4-BE49-F238E27FC236}">
                <a16:creationId xmlns:a16="http://schemas.microsoft.com/office/drawing/2014/main" id="{FA428625-60FB-A89A-EBAB-F4D3D5844203}"/>
              </a:ext>
            </a:extLst>
          </p:cNvPr>
          <p:cNvCxnSpPr>
            <a:cxnSpLocks/>
          </p:cNvCxnSpPr>
          <p:nvPr/>
        </p:nvCxnSpPr>
        <p:spPr>
          <a:xfrm flipH="1">
            <a:off x="3938478" y="4403580"/>
            <a:ext cx="383090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Straight Arrow Connector 196">
            <a:extLst>
              <a:ext uri="{FF2B5EF4-FFF2-40B4-BE49-F238E27FC236}">
                <a16:creationId xmlns:a16="http://schemas.microsoft.com/office/drawing/2014/main" id="{A67519DF-64D5-A494-E467-A6F43525F53E}"/>
              </a:ext>
            </a:extLst>
          </p:cNvPr>
          <p:cNvCxnSpPr>
            <a:cxnSpLocks/>
          </p:cNvCxnSpPr>
          <p:nvPr/>
        </p:nvCxnSpPr>
        <p:spPr>
          <a:xfrm flipH="1">
            <a:off x="3938478" y="5393333"/>
            <a:ext cx="383090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9" name="Rectangle 198">
            <a:extLst>
              <a:ext uri="{FF2B5EF4-FFF2-40B4-BE49-F238E27FC236}">
                <a16:creationId xmlns:a16="http://schemas.microsoft.com/office/drawing/2014/main" id="{DA792635-E5E7-0994-B6D8-8E444C2042C5}"/>
              </a:ext>
            </a:extLst>
          </p:cNvPr>
          <p:cNvSpPr/>
          <p:nvPr/>
        </p:nvSpPr>
        <p:spPr>
          <a:xfrm rot="5400000">
            <a:off x="3478983" y="-2762366"/>
            <a:ext cx="291518" cy="636454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F319E0FB-B56D-2654-C335-789B3842EF2D}"/>
              </a:ext>
            </a:extLst>
          </p:cNvPr>
          <p:cNvSpPr txBox="1"/>
          <p:nvPr/>
        </p:nvSpPr>
        <p:spPr>
          <a:xfrm>
            <a:off x="2050069" y="266017"/>
            <a:ext cx="2757486" cy="307777"/>
          </a:xfrm>
          <a:prstGeom prst="rect">
            <a:avLst/>
          </a:prstGeom>
          <a:noFill/>
          <a:effectLst>
            <a:outerShdw blurRad="50800" dist="38100" dir="1368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Disease-associated regulation</a:t>
            </a:r>
          </a:p>
        </p:txBody>
      </p:sp>
      <p:sp>
        <p:nvSpPr>
          <p:cNvPr id="201" name="Trapezoid 200">
            <a:extLst>
              <a:ext uri="{FF2B5EF4-FFF2-40B4-BE49-F238E27FC236}">
                <a16:creationId xmlns:a16="http://schemas.microsoft.com/office/drawing/2014/main" id="{DC536F8B-09B8-9027-84DB-F9BCF251F4FD}"/>
              </a:ext>
            </a:extLst>
          </p:cNvPr>
          <p:cNvSpPr/>
          <p:nvPr/>
        </p:nvSpPr>
        <p:spPr>
          <a:xfrm rot="16200000">
            <a:off x="1170888" y="2362150"/>
            <a:ext cx="860661" cy="373749"/>
          </a:xfrm>
          <a:prstGeom prst="trapezoid">
            <a:avLst>
              <a:gd name="adj" fmla="val 91704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8" name="Bent Arrow 207">
            <a:extLst>
              <a:ext uri="{FF2B5EF4-FFF2-40B4-BE49-F238E27FC236}">
                <a16:creationId xmlns:a16="http://schemas.microsoft.com/office/drawing/2014/main" id="{6914CF72-48C8-3450-EF85-67C4A9A790B2}"/>
              </a:ext>
            </a:extLst>
          </p:cNvPr>
          <p:cNvSpPr/>
          <p:nvPr/>
        </p:nvSpPr>
        <p:spPr>
          <a:xfrm>
            <a:off x="5443418" y="2314707"/>
            <a:ext cx="176523" cy="206394"/>
          </a:xfrm>
          <a:prstGeom prst="bentArrow">
            <a:avLst>
              <a:gd name="adj1" fmla="val 1942"/>
              <a:gd name="adj2" fmla="val 11177"/>
              <a:gd name="adj3" fmla="val 25000"/>
              <a:gd name="adj4" fmla="val 22884"/>
            </a:avLst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8AEF05-6EDD-24A7-40FC-170B0A52D3B9}"/>
              </a:ext>
            </a:extLst>
          </p:cNvPr>
          <p:cNvSpPr/>
          <p:nvPr/>
        </p:nvSpPr>
        <p:spPr>
          <a:xfrm>
            <a:off x="4372146" y="4274123"/>
            <a:ext cx="46198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Motif</a:t>
            </a:r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B17B59C1-CE62-44C7-C5C0-AF83A55CE744}"/>
              </a:ext>
            </a:extLst>
          </p:cNvPr>
          <p:cNvSpPr/>
          <p:nvPr/>
        </p:nvSpPr>
        <p:spPr>
          <a:xfrm>
            <a:off x="4407896" y="5285743"/>
            <a:ext cx="390484" cy="2002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47D10FAA-1702-31E4-A2E9-87345EDF6318}"/>
              </a:ext>
            </a:extLst>
          </p:cNvPr>
          <p:cNvSpPr/>
          <p:nvPr/>
        </p:nvSpPr>
        <p:spPr>
          <a:xfrm>
            <a:off x="4382565" y="5266467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latin typeface="Helvetica" pitchFamily="2" charset="0"/>
              </a:rPr>
              <a:t>TAD</a:t>
            </a:r>
          </a:p>
        </p:txBody>
      </p:sp>
      <p:cxnSp>
        <p:nvCxnSpPr>
          <p:cNvPr id="220" name="Straight Arrow Connector 219">
            <a:extLst>
              <a:ext uri="{FF2B5EF4-FFF2-40B4-BE49-F238E27FC236}">
                <a16:creationId xmlns:a16="http://schemas.microsoft.com/office/drawing/2014/main" id="{31E557C9-AB15-CCBB-8D19-B1FBB08A2A2E}"/>
              </a:ext>
            </a:extLst>
          </p:cNvPr>
          <p:cNvCxnSpPr>
            <a:cxnSpLocks/>
          </p:cNvCxnSpPr>
          <p:nvPr/>
        </p:nvCxnSpPr>
        <p:spPr>
          <a:xfrm>
            <a:off x="2954279" y="5393333"/>
            <a:ext cx="410614" cy="0"/>
          </a:xfrm>
          <a:prstGeom prst="straightConnector1">
            <a:avLst/>
          </a:prstGeom>
          <a:noFill/>
          <a:ln w="6350">
            <a:solidFill>
              <a:schemeClr val="tx1"/>
            </a:solidFill>
            <a:headEnd type="none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ED25FD14-3AC9-2E9A-DF59-63E2F3400E68}"/>
              </a:ext>
            </a:extLst>
          </p:cNvPr>
          <p:cNvCxnSpPr>
            <a:cxnSpLocks/>
          </p:cNvCxnSpPr>
          <p:nvPr/>
        </p:nvCxnSpPr>
        <p:spPr>
          <a:xfrm rot="16200000">
            <a:off x="2468649" y="4808068"/>
            <a:ext cx="410614" cy="0"/>
          </a:xfrm>
          <a:prstGeom prst="straightConnector1">
            <a:avLst/>
          </a:prstGeom>
          <a:noFill/>
          <a:ln w="6350">
            <a:solidFill>
              <a:schemeClr val="tx1"/>
            </a:solidFill>
            <a:headEnd type="none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4" name="Straight Arrow Connector 223">
            <a:extLst>
              <a:ext uri="{FF2B5EF4-FFF2-40B4-BE49-F238E27FC236}">
                <a16:creationId xmlns:a16="http://schemas.microsoft.com/office/drawing/2014/main" id="{BB2781CB-EBC9-9A33-3200-19C2C8016843}"/>
              </a:ext>
            </a:extLst>
          </p:cNvPr>
          <p:cNvCxnSpPr>
            <a:cxnSpLocks/>
          </p:cNvCxnSpPr>
          <p:nvPr/>
        </p:nvCxnSpPr>
        <p:spPr>
          <a:xfrm rot="5400000" flipV="1">
            <a:off x="3469847" y="4818594"/>
            <a:ext cx="410614" cy="0"/>
          </a:xfrm>
          <a:prstGeom prst="straightConnector1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  <a:prstDash val="dash"/>
            <a:headEnd type="none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05998B56-C56F-EC63-40CE-EA79F5AC43B3}"/>
              </a:ext>
            </a:extLst>
          </p:cNvPr>
          <p:cNvCxnSpPr>
            <a:cxnSpLocks/>
          </p:cNvCxnSpPr>
          <p:nvPr/>
        </p:nvCxnSpPr>
        <p:spPr>
          <a:xfrm flipH="1">
            <a:off x="2752861" y="5622194"/>
            <a:ext cx="808285" cy="384311"/>
          </a:xfrm>
          <a:prstGeom prst="straightConnector1">
            <a:avLst/>
          </a:prstGeom>
          <a:noFill/>
          <a:ln w="6350">
            <a:solidFill>
              <a:schemeClr val="tx1"/>
            </a:solidFill>
            <a:headEnd type="stealth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1" name="TextBox 230">
            <a:extLst>
              <a:ext uri="{FF2B5EF4-FFF2-40B4-BE49-F238E27FC236}">
                <a16:creationId xmlns:a16="http://schemas.microsoft.com/office/drawing/2014/main" id="{D610701A-C8B0-9A01-4ED2-B6A15CC8DDE7}"/>
              </a:ext>
            </a:extLst>
          </p:cNvPr>
          <p:cNvSpPr txBox="1"/>
          <p:nvPr/>
        </p:nvSpPr>
        <p:spPr>
          <a:xfrm>
            <a:off x="765547" y="5397989"/>
            <a:ext cx="12442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Helvetica" pitchFamily="2" charset="0"/>
              </a:rPr>
              <a:t>Candidate peaks</a:t>
            </a: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5242F694-2899-982C-1109-102541EA587E}"/>
              </a:ext>
            </a:extLst>
          </p:cNvPr>
          <p:cNvCxnSpPr>
            <a:cxnSpLocks/>
          </p:cNvCxnSpPr>
          <p:nvPr/>
        </p:nvCxnSpPr>
        <p:spPr>
          <a:xfrm>
            <a:off x="3383243" y="5913206"/>
            <a:ext cx="410614" cy="0"/>
          </a:xfrm>
          <a:prstGeom prst="straightConnector1">
            <a:avLst/>
          </a:prstGeom>
          <a:noFill/>
          <a:ln w="6350">
            <a:solidFill>
              <a:schemeClr val="tx1"/>
            </a:solidFill>
            <a:headEnd type="none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D2E395E6-23B0-5092-D989-54BDA9171CEB}"/>
              </a:ext>
            </a:extLst>
          </p:cNvPr>
          <p:cNvCxnSpPr>
            <a:cxnSpLocks/>
          </p:cNvCxnSpPr>
          <p:nvPr/>
        </p:nvCxnSpPr>
        <p:spPr>
          <a:xfrm>
            <a:off x="3383243" y="6063203"/>
            <a:ext cx="410614" cy="0"/>
          </a:xfrm>
          <a:prstGeom prst="straightConnector1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prstDash val="dash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BB1930F6-B2F4-6E55-13A8-6DE6EAC7CA4B}"/>
              </a:ext>
            </a:extLst>
          </p:cNvPr>
          <p:cNvSpPr txBox="1"/>
          <p:nvPr/>
        </p:nvSpPr>
        <p:spPr>
          <a:xfrm>
            <a:off x="3802986" y="5774836"/>
            <a:ext cx="7649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Data input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9D69F98D-5B3F-0BB2-DD2B-46C218D62C5C}"/>
              </a:ext>
            </a:extLst>
          </p:cNvPr>
          <p:cNvSpPr txBox="1"/>
          <p:nvPr/>
        </p:nvSpPr>
        <p:spPr>
          <a:xfrm>
            <a:off x="3809688" y="5936547"/>
            <a:ext cx="11849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Variable causality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FBD186-7238-B1AC-4222-A90E1F4E573F}"/>
              </a:ext>
            </a:extLst>
          </p:cNvPr>
          <p:cNvSpPr/>
          <p:nvPr/>
        </p:nvSpPr>
        <p:spPr>
          <a:xfrm>
            <a:off x="5072813" y="3972446"/>
            <a:ext cx="1744388" cy="3007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dirty="0">
                <a:latin typeface="Helvetica" pitchFamily="2" charset="0"/>
              </a:rPr>
              <a:t>(TF1 –&gt; Peak 2 –&gt; Gene 1)</a:t>
            </a:r>
          </a:p>
        </p:txBody>
      </p:sp>
    </p:spTree>
    <p:extLst>
      <p:ext uri="{BB962C8B-B14F-4D97-AF65-F5344CB8AC3E}">
        <p14:creationId xmlns:p14="http://schemas.microsoft.com/office/powerpoint/2010/main" val="216937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B590-D983-FA4E-B61D-A1CDD9B4D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38" y="100397"/>
            <a:ext cx="8603257" cy="54894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Helvetica" pitchFamily="2" charset="0"/>
              </a:rPr>
              <a:t>Staph infection single cell multi-omics data analysis workflow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644E3F-D260-C34B-A7D8-2FEDAC4BAB8E}"/>
              </a:ext>
            </a:extLst>
          </p:cNvPr>
          <p:cNvSpPr/>
          <p:nvPr/>
        </p:nvSpPr>
        <p:spPr>
          <a:xfrm>
            <a:off x="3333169" y="2903949"/>
            <a:ext cx="2021059" cy="149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18EE3772-C511-3040-9684-DD5D80E4A08D}"/>
              </a:ext>
            </a:extLst>
          </p:cNvPr>
          <p:cNvSpPr/>
          <p:nvPr/>
        </p:nvSpPr>
        <p:spPr>
          <a:xfrm>
            <a:off x="3296873" y="3706485"/>
            <a:ext cx="2021059" cy="149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1151DA77-4623-EB4A-906D-F0D875BE929F}"/>
              </a:ext>
            </a:extLst>
          </p:cNvPr>
          <p:cNvSpPr/>
          <p:nvPr/>
        </p:nvSpPr>
        <p:spPr>
          <a:xfrm>
            <a:off x="3343288" y="4549884"/>
            <a:ext cx="2021059" cy="149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9FCAA8E8-B72A-AF41-8461-026955533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289892"/>
            <a:ext cx="5397575" cy="4762565"/>
          </a:xfrm>
          <a:prstGeom prst="rect">
            <a:avLst/>
          </a:prstGeom>
        </p:spPr>
      </p:pic>
      <p:pic>
        <p:nvPicPr>
          <p:cNvPr id="24" name="Picture 23" descr="Diagram&#10;&#10;Description automatically generated with low confidence">
            <a:extLst>
              <a:ext uri="{FF2B5EF4-FFF2-40B4-BE49-F238E27FC236}">
                <a16:creationId xmlns:a16="http://schemas.microsoft.com/office/drawing/2014/main" id="{4442A9AC-DBCD-2E4C-91E3-7A84C9D524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17" t="7711" r="23288" b="13492"/>
          <a:stretch/>
        </p:blipFill>
        <p:spPr>
          <a:xfrm>
            <a:off x="5354228" y="1287639"/>
            <a:ext cx="2417489" cy="202150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8473FFB-F0DD-4649-A8B1-6D7BB06444C9}"/>
              </a:ext>
            </a:extLst>
          </p:cNvPr>
          <p:cNvSpPr txBox="1"/>
          <p:nvPr/>
        </p:nvSpPr>
        <p:spPr>
          <a:xfrm>
            <a:off x="5868375" y="3275742"/>
            <a:ext cx="23554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latin typeface="Helvetica" pitchFamily="2" charset="0"/>
              </a:rPr>
              <a:t>scRNA</a:t>
            </a:r>
            <a:r>
              <a:rPr lang="en-US" sz="1200" b="1" dirty="0">
                <a:latin typeface="Helvetica" pitchFamily="2" charset="0"/>
              </a:rPr>
              <a:t>-seq</a:t>
            </a:r>
            <a:r>
              <a:rPr lang="en-US" sz="1100" dirty="0">
                <a:latin typeface="Helvetica" pitchFamily="2" charset="0"/>
              </a:rPr>
              <a:t> (277K cells)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722F5F-3FCF-DC44-88BB-C91FF41F2525}"/>
              </a:ext>
            </a:extLst>
          </p:cNvPr>
          <p:cNvSpPr txBox="1"/>
          <p:nvPr/>
        </p:nvSpPr>
        <p:spPr>
          <a:xfrm>
            <a:off x="5818489" y="5657933"/>
            <a:ext cx="17906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latin typeface="Helvetica" pitchFamily="2" charset="0"/>
              </a:rPr>
              <a:t>scATAC</a:t>
            </a:r>
            <a:r>
              <a:rPr lang="en-US" sz="1200" b="1" dirty="0">
                <a:latin typeface="Helvetica" pitchFamily="2" charset="0"/>
              </a:rPr>
              <a:t>-seq</a:t>
            </a:r>
            <a:r>
              <a:rPr lang="en-US" sz="1400" b="1" dirty="0">
                <a:latin typeface="Helvetica" pitchFamily="2" charset="0"/>
              </a:rPr>
              <a:t> </a:t>
            </a:r>
            <a:r>
              <a:rPr lang="en-US" sz="1100" dirty="0">
                <a:latin typeface="Helvetica" pitchFamily="2" charset="0"/>
              </a:rPr>
              <a:t>(70K cells)</a:t>
            </a:r>
            <a:endParaRPr lang="en-US" sz="1400" b="1" dirty="0">
              <a:latin typeface="Helvetica" pitchFamily="2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ABE84FD-DE92-514F-AE21-13642D398E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2087" t="8776" b="30805"/>
          <a:stretch/>
        </p:blipFill>
        <p:spPr>
          <a:xfrm rot="10800000" flipH="1" flipV="1">
            <a:off x="7784816" y="3548858"/>
            <a:ext cx="590183" cy="2405102"/>
          </a:xfrm>
          <a:prstGeom prst="rect">
            <a:avLst/>
          </a:prstGeom>
        </p:spPr>
      </p:pic>
      <p:pic>
        <p:nvPicPr>
          <p:cNvPr id="28" name="Picture 27" descr="Diagram&#10;&#10;Description automatically generated with low confidence">
            <a:extLst>
              <a:ext uri="{FF2B5EF4-FFF2-40B4-BE49-F238E27FC236}">
                <a16:creationId xmlns:a16="http://schemas.microsoft.com/office/drawing/2014/main" id="{753069CA-89B8-7243-B6D0-7C18A6196B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394" t="7711" r="1587" b="13492"/>
          <a:stretch/>
        </p:blipFill>
        <p:spPr>
          <a:xfrm>
            <a:off x="7769587" y="1436782"/>
            <a:ext cx="738932" cy="193229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F924D2F-97E0-0D4E-908F-F379D46000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395" t="15689" r="11851" b="26984"/>
          <a:stretch/>
        </p:blipFill>
        <p:spPr>
          <a:xfrm rot="10800000">
            <a:off x="5652249" y="3657858"/>
            <a:ext cx="1991383" cy="1912503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BA4530F0-729A-E041-AA2D-F899A462E65E}"/>
              </a:ext>
            </a:extLst>
          </p:cNvPr>
          <p:cNvSpPr/>
          <p:nvPr/>
        </p:nvSpPr>
        <p:spPr>
          <a:xfrm>
            <a:off x="328141" y="6139012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1. Cell, 184 (13), 3573-3587  (2021)</a:t>
            </a:r>
          </a:p>
          <a:p>
            <a:r>
              <a:rPr lang="en-US" sz="1000" dirty="0">
                <a:latin typeface="Helvetica" pitchFamily="2" charset="0"/>
              </a:rPr>
              <a:t>2. </a:t>
            </a:r>
            <a:r>
              <a:rPr lang="en-US" sz="1000" dirty="0">
                <a:latin typeface="Helvetica" pitchFamily="2" charset="0"/>
                <a:hlinkClick r:id="rId7"/>
              </a:rPr>
              <a:t>https://azimuth.hubmapconsortium.org/</a:t>
            </a:r>
            <a:endParaRPr lang="en-US" sz="1000" dirty="0">
              <a:latin typeface="Helvetica" pitchFamily="2" charset="0"/>
            </a:endParaRPr>
          </a:p>
          <a:p>
            <a:r>
              <a:rPr lang="en-US" sz="1000" dirty="0">
                <a:latin typeface="Helvetica" pitchFamily="2" charset="0"/>
              </a:rPr>
              <a:t>3. Nature Genetics, 53, 403–411 (2021)</a:t>
            </a:r>
          </a:p>
        </p:txBody>
      </p:sp>
    </p:spTree>
    <p:extLst>
      <p:ext uri="{BB962C8B-B14F-4D97-AF65-F5344CB8AC3E}">
        <p14:creationId xmlns:p14="http://schemas.microsoft.com/office/powerpoint/2010/main" val="454457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207339</TotalTime>
  <Words>154</Words>
  <Application>Microsoft Office PowerPoint</Application>
  <PresentationFormat>On-screen Show (4:3)</PresentationFormat>
  <Paragraphs>63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Staph infection single cell multi-omics data analysis workflow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MSSA/MRSA</dc:title>
  <dc:creator>Xi Chen</dc:creator>
  <cp:lastModifiedBy>William A. Thistlethwaite</cp:lastModifiedBy>
  <cp:revision>1605</cp:revision>
  <dcterms:created xsi:type="dcterms:W3CDTF">2020-12-03T23:12:22Z</dcterms:created>
  <dcterms:modified xsi:type="dcterms:W3CDTF">2022-09-08T00:09:30Z</dcterms:modified>
</cp:coreProperties>
</file>

<file path=docProps/thumbnail.jpeg>
</file>